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0" r:id="rId2"/>
    <p:sldId id="318" r:id="rId3"/>
    <p:sldId id="313" r:id="rId4"/>
    <p:sldId id="314" r:id="rId5"/>
    <p:sldId id="315" r:id="rId6"/>
    <p:sldId id="312" r:id="rId7"/>
    <p:sldId id="258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4" r:id="rId17"/>
    <p:sldId id="281" r:id="rId18"/>
    <p:sldId id="316" r:id="rId19"/>
    <p:sldId id="317" r:id="rId20"/>
    <p:sldId id="282" r:id="rId21"/>
    <p:sldId id="278" r:id="rId22"/>
    <p:sldId id="319" r:id="rId23"/>
    <p:sldId id="311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CC00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 showGuides="1">
      <p:cViewPr>
        <p:scale>
          <a:sx n="81" d="100"/>
          <a:sy n="81" d="100"/>
        </p:scale>
        <p:origin x="-2448" y="-208"/>
      </p:cViewPr>
      <p:guideLst>
        <p:guide orient="horz" pos="23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A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A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546442F-D9E0-4FCF-8636-6635DAF75A2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56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976DE0-42A5-465D-A592-2D8D595CE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5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731A3-7F84-491D-BD7E-95C6DC68B5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AD124-1808-4DD5-9D2B-FD657AA6B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25F84-98D5-4511-94DF-651718ACF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29D2E-1C68-3D4B-B65A-5FAC819B16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1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0D8D5-E992-4731-BFFF-46074AE749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1E0E6-CE20-4FCD-B09A-F68B8AD54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92BC2-C45D-4F65-A90B-ABD33357B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B0A68-0C2D-41FC-95F5-E00708BF7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83CDF-C5C4-4492-A843-25B00B650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FDECE-AD29-4B15-9527-CFC520A74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722E-0989-4F2F-BE7B-9AB227CA2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1C2D-740C-476E-9DEF-5D0284ABB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0F2263-2F1D-462C-9ECD-26DB614EC6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11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9.e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20.emf"/><Relationship Id="rId25" Type="http://schemas.openxmlformats.org/officeDocument/2006/relationships/oleObject" Target="../embeddings/oleObject16.bin"/><Relationship Id="rId26" Type="http://schemas.openxmlformats.org/officeDocument/2006/relationships/image" Target="../media/image21.emf"/><Relationship Id="rId10" Type="http://schemas.openxmlformats.org/officeDocument/2006/relationships/image" Target="../media/image13.png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14.png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5.png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8825" y="844550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Chemistry 2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1975" y="2824163"/>
            <a:ext cx="78486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>
                <a:latin typeface="Calibri" pitchFamily="34" charset="0"/>
              </a:rPr>
              <a:t>Lecture 2 </a:t>
            </a:r>
          </a:p>
          <a:p>
            <a:pPr marL="0" indent="0" algn="ctr">
              <a:buFontTx/>
              <a:buNone/>
            </a:pPr>
            <a:r>
              <a:rPr lang="en-US" b="1" i="1">
                <a:latin typeface="Calibri" pitchFamily="34" charset="0"/>
              </a:rPr>
              <a:t>Particle in a box approximation</a:t>
            </a:r>
          </a:p>
        </p:txBody>
      </p:sp>
      <p:pic>
        <p:nvPicPr>
          <p:cNvPr id="39940" name="Picture 5" descr="ne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4597400"/>
            <a:ext cx="3302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Let’s try some test solutions</a:t>
            </a:r>
          </a:p>
          <a:p>
            <a:pPr algn="ctr">
              <a:buFontTx/>
              <a:buNone/>
            </a:pPr>
            <a:r>
              <a:rPr lang="en-US" i="1" dirty="0">
                <a:latin typeface="Symbol" pitchFamily="18" charset="2"/>
              </a:rPr>
              <a:t>Y</a:t>
            </a:r>
            <a:r>
              <a:rPr lang="en-US" i="1" dirty="0"/>
              <a:t> = sin(</a:t>
            </a:r>
            <a:r>
              <a:rPr lang="en-US" i="1" dirty="0" err="1">
                <a:latin typeface="Symbol" pitchFamily="18" charset="2"/>
              </a:rPr>
              <a:t>p</a:t>
            </a:r>
            <a:r>
              <a:rPr lang="en-US" i="1" dirty="0" err="1"/>
              <a:t>x</a:t>
            </a:r>
            <a:r>
              <a:rPr lang="en-US" i="1" dirty="0"/>
              <a:t>/L) {x&gt;0;x&lt;L</a:t>
            </a:r>
          </a:p>
          <a:p>
            <a:endParaRPr lang="en-US" i="1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792413" y="3001963"/>
            <a:ext cx="0" cy="2855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779713" y="5868988"/>
            <a:ext cx="31892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5969000" y="2952750"/>
            <a:ext cx="11113" cy="2905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1643063" y="2965450"/>
            <a:ext cx="0" cy="323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31875" y="3365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E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1630363" y="6191250"/>
            <a:ext cx="5561012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281488" y="6245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1285875" y="5857875"/>
            <a:ext cx="517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85813" y="56022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768600" y="6042025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589213" y="64071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5969000" y="6005513"/>
            <a:ext cx="11113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789613" y="6432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L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1643063" y="5868988"/>
            <a:ext cx="1149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969000" y="5857875"/>
            <a:ext cx="1074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2779713" y="4606925"/>
            <a:ext cx="3213100" cy="1274763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3" y="1414463"/>
            <a:ext cx="52863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308725" y="1882775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Zero potential inside box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6129338" y="2260600"/>
            <a:ext cx="592137" cy="37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051050" y="1570038"/>
            <a:ext cx="681038" cy="9017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849938" y="5653088"/>
            <a:ext cx="1187450" cy="9017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015163" y="5680075"/>
            <a:ext cx="2054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</a:t>
            </a:r>
            <a:r>
              <a:rPr lang="en-US" sz="4800" b="1" i="1" dirty="0" err="1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4800" b="1" dirty="0" err="1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sz="4800" b="1" dirty="0">
                <a:solidFill>
                  <a:srgbClr val="FF0000"/>
                </a:solidFill>
                <a:latin typeface="Symbol" pitchFamily="18" charset="2"/>
              </a:rPr>
              <a:t> 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Other solutions?</a:t>
            </a:r>
          </a:p>
          <a:p>
            <a:pPr algn="ctr">
              <a:buFontTx/>
              <a:buNone/>
            </a:pPr>
            <a:r>
              <a:rPr lang="en-US" i="1">
                <a:latin typeface="Symbol" pitchFamily="18" charset="2"/>
              </a:rPr>
              <a:t>Y</a:t>
            </a:r>
            <a:r>
              <a:rPr lang="en-US" i="1"/>
              <a:t> = sin(</a:t>
            </a:r>
            <a:r>
              <a:rPr lang="en-US" i="1">
                <a:solidFill>
                  <a:srgbClr val="FF0000"/>
                </a:solidFill>
              </a:rPr>
              <a:t>2</a:t>
            </a:r>
            <a:r>
              <a:rPr lang="en-US" i="1">
                <a:latin typeface="Symbol" pitchFamily="18" charset="2"/>
              </a:rPr>
              <a:t>p</a:t>
            </a:r>
            <a:r>
              <a:rPr lang="en-US" i="1"/>
              <a:t>x/L) {x&gt;0;x&lt;L</a:t>
            </a:r>
          </a:p>
          <a:p>
            <a:endParaRPr lang="en-US" i="1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792413" y="3001963"/>
            <a:ext cx="0" cy="2855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779713" y="5868988"/>
            <a:ext cx="31892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5969000" y="2952750"/>
            <a:ext cx="11113" cy="2905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643063" y="2965450"/>
            <a:ext cx="0" cy="323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31875" y="3365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V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1630363" y="6191250"/>
            <a:ext cx="5561012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281488" y="6245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285875" y="5857875"/>
            <a:ext cx="517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85813" y="56022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768600" y="6042025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589213" y="64071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5969000" y="6005513"/>
            <a:ext cx="11113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789613" y="6432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L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643063" y="5868988"/>
            <a:ext cx="1149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969000" y="5857875"/>
            <a:ext cx="1074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2779713" y="5151438"/>
            <a:ext cx="1617662" cy="7302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 flipV="1">
            <a:off x="4392613" y="5848350"/>
            <a:ext cx="1617662" cy="7175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Other solutions?</a:t>
            </a:r>
          </a:p>
          <a:p>
            <a:pPr algn="ctr">
              <a:buFontTx/>
              <a:buNone/>
            </a:pPr>
            <a:r>
              <a:rPr lang="en-US" i="1">
                <a:latin typeface="Symbol" pitchFamily="18" charset="2"/>
              </a:rPr>
              <a:t>Y</a:t>
            </a:r>
            <a:r>
              <a:rPr lang="en-US" i="1"/>
              <a:t> = sin(</a:t>
            </a:r>
            <a:r>
              <a:rPr lang="en-US" i="1">
                <a:solidFill>
                  <a:srgbClr val="FF0000"/>
                </a:solidFill>
              </a:rPr>
              <a:t>3</a:t>
            </a:r>
            <a:r>
              <a:rPr lang="en-US" i="1">
                <a:latin typeface="Symbol" pitchFamily="18" charset="2"/>
              </a:rPr>
              <a:t>p</a:t>
            </a:r>
            <a:r>
              <a:rPr lang="en-US" i="1"/>
              <a:t>x/L) {x&gt;0;x&lt;L</a:t>
            </a:r>
          </a:p>
          <a:p>
            <a:endParaRPr lang="en-US" i="1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792413" y="3001963"/>
            <a:ext cx="0" cy="2855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779713" y="5868988"/>
            <a:ext cx="31892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5969000" y="2952750"/>
            <a:ext cx="11113" cy="2905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643063" y="2965450"/>
            <a:ext cx="0" cy="323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031875" y="3365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V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1630363" y="6191250"/>
            <a:ext cx="5561012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281488" y="6245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1285875" y="5857875"/>
            <a:ext cx="517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85813" y="56022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768600" y="6042025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89213" y="64071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5969000" y="6005513"/>
            <a:ext cx="11113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789613" y="6432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L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1643063" y="5868988"/>
            <a:ext cx="1149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5969000" y="5857875"/>
            <a:ext cx="1074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2779713" y="5151438"/>
            <a:ext cx="1085850" cy="7302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 flipV="1">
            <a:off x="3862388" y="5861050"/>
            <a:ext cx="1062037" cy="7175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4886325" y="5157788"/>
            <a:ext cx="1085850" cy="7302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Other solutions?</a:t>
            </a:r>
          </a:p>
          <a:p>
            <a:pPr algn="ctr">
              <a:buFontTx/>
              <a:buNone/>
            </a:pPr>
            <a:r>
              <a:rPr lang="en-US" i="1">
                <a:latin typeface="Symbol" pitchFamily="18" charset="2"/>
              </a:rPr>
              <a:t>Y</a:t>
            </a:r>
            <a:r>
              <a:rPr lang="en-US" i="1"/>
              <a:t> = sin(</a:t>
            </a:r>
            <a:r>
              <a:rPr lang="en-US" i="1">
                <a:solidFill>
                  <a:srgbClr val="FF0000"/>
                </a:solidFill>
              </a:rPr>
              <a:t>4</a:t>
            </a:r>
            <a:r>
              <a:rPr lang="en-US" i="1">
                <a:latin typeface="Symbol" pitchFamily="18" charset="2"/>
              </a:rPr>
              <a:t>p</a:t>
            </a:r>
            <a:r>
              <a:rPr lang="en-US" i="1"/>
              <a:t>x/L) {x&gt;0;x&lt;L</a:t>
            </a:r>
          </a:p>
          <a:p>
            <a:endParaRPr lang="en-US" i="1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792413" y="3001963"/>
            <a:ext cx="0" cy="2855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779713" y="5868988"/>
            <a:ext cx="31892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5969000" y="2952750"/>
            <a:ext cx="11113" cy="2905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1643063" y="2965450"/>
            <a:ext cx="0" cy="323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31875" y="3365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V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1630363" y="6191250"/>
            <a:ext cx="5561012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281488" y="6245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1285875" y="5857875"/>
            <a:ext cx="517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85813" y="56022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768600" y="6042025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589213" y="64071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5969000" y="6005513"/>
            <a:ext cx="11113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789613" y="6432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L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1643063" y="5868988"/>
            <a:ext cx="1149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5969000" y="5857875"/>
            <a:ext cx="1074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2779713" y="5151438"/>
            <a:ext cx="838200" cy="7302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 flipV="1">
            <a:off x="3602038" y="5848350"/>
            <a:ext cx="814387" cy="7175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>
            <a:off x="4403725" y="5145088"/>
            <a:ext cx="765175" cy="7302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 flipV="1">
            <a:off x="5165725" y="5842000"/>
            <a:ext cx="814388" cy="7175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Other solutions?</a:t>
            </a:r>
          </a:p>
          <a:p>
            <a:pPr algn="ctr">
              <a:buFontTx/>
              <a:buNone/>
            </a:pPr>
            <a:r>
              <a:rPr lang="en-US" i="1">
                <a:latin typeface="Symbol" pitchFamily="18" charset="2"/>
              </a:rPr>
              <a:t>Y</a:t>
            </a:r>
            <a:r>
              <a:rPr lang="en-US" i="1"/>
              <a:t> = sin(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i="1">
                <a:latin typeface="Symbol" pitchFamily="18" charset="2"/>
              </a:rPr>
              <a:t>p</a:t>
            </a:r>
            <a:r>
              <a:rPr lang="en-US" i="1"/>
              <a:t>x/L) {x&gt;0;x&lt;L</a:t>
            </a:r>
          </a:p>
          <a:p>
            <a:endParaRPr lang="en-US" i="1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792413" y="3001963"/>
            <a:ext cx="0" cy="2855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779713" y="5868988"/>
            <a:ext cx="31892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5969000" y="2952750"/>
            <a:ext cx="11113" cy="2905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1643063" y="2965450"/>
            <a:ext cx="0" cy="323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031875" y="3365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V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1630363" y="6191250"/>
            <a:ext cx="5561012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281488" y="6245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1285875" y="5857875"/>
            <a:ext cx="517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85813" y="56022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768600" y="6042025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589213" y="64071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5969000" y="6005513"/>
            <a:ext cx="11113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789613" y="6432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L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643063" y="5868988"/>
            <a:ext cx="1149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5969000" y="5857875"/>
            <a:ext cx="1074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2779713" y="5151438"/>
            <a:ext cx="342900" cy="7302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 flipV="1">
            <a:off x="3119438" y="5848350"/>
            <a:ext cx="344487" cy="7175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3452813" y="5157788"/>
            <a:ext cx="342900" cy="7302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 flipV="1">
            <a:off x="3792538" y="5854700"/>
            <a:ext cx="344487" cy="717550"/>
          </a:xfrm>
          <a:custGeom>
            <a:avLst/>
            <a:gdLst/>
            <a:ahLst/>
            <a:cxnLst>
              <a:cxn ang="0">
                <a:pos x="0" y="795"/>
              </a:cxn>
              <a:cxn ang="0">
                <a:pos x="981" y="1"/>
              </a:cxn>
              <a:cxn ang="0">
                <a:pos x="2024" y="803"/>
              </a:cxn>
            </a:cxnLst>
            <a:rect l="0" t="0" r="r" b="b"/>
            <a:pathLst>
              <a:path w="2024" h="803">
                <a:moveTo>
                  <a:pt x="0" y="795"/>
                </a:moveTo>
                <a:cubicBezTo>
                  <a:pt x="322" y="397"/>
                  <a:pt x="644" y="0"/>
                  <a:pt x="981" y="1"/>
                </a:cubicBezTo>
                <a:cubicBezTo>
                  <a:pt x="1318" y="2"/>
                  <a:pt x="1850" y="669"/>
                  <a:pt x="2024" y="80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022725" y="53657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886075" y="3200400"/>
            <a:ext cx="311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200" i="1" baseline="-25000">
                <a:solidFill>
                  <a:srgbClr val="FF0000"/>
                </a:solidFill>
              </a:rPr>
              <a:t>n</a:t>
            </a:r>
            <a:r>
              <a:rPr lang="en-US" sz="3200">
                <a:solidFill>
                  <a:srgbClr val="FF0000"/>
                </a:solidFill>
              </a:rPr>
              <a:t> = </a:t>
            </a:r>
            <a:r>
              <a:rPr lang="en-US" sz="32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ℏ</a:t>
            </a:r>
            <a:r>
              <a:rPr lang="en-US" sz="3200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200" i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20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3200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2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/2</a:t>
            </a:r>
            <a:r>
              <a:rPr lang="en-US" sz="3200" i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</a:t>
            </a:r>
            <a:r>
              <a:rPr lang="en-US" sz="3200" baseline="30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700213"/>
            <a:ext cx="5627687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i="1" dirty="0">
                <a:latin typeface="Symbol" pitchFamily="18" charset="2"/>
              </a:rPr>
              <a:t>Y</a:t>
            </a:r>
            <a:r>
              <a:rPr lang="en-US" i="1" dirty="0"/>
              <a:t> = sin(</a:t>
            </a:r>
            <a:r>
              <a:rPr lang="en-US" i="1" dirty="0" err="1">
                <a:solidFill>
                  <a:srgbClr val="FF0000"/>
                </a:solidFill>
              </a:rPr>
              <a:t>n</a:t>
            </a:r>
            <a:r>
              <a:rPr lang="en-US" i="1" dirty="0" err="1">
                <a:latin typeface="Symbol" pitchFamily="18" charset="2"/>
              </a:rPr>
              <a:t>p</a:t>
            </a:r>
            <a:r>
              <a:rPr lang="en-US" i="1" dirty="0" err="1"/>
              <a:t>x</a:t>
            </a:r>
            <a:r>
              <a:rPr lang="en-US" i="1" dirty="0"/>
              <a:t>/L) {x&gt;0;x&lt;</a:t>
            </a:r>
            <a:r>
              <a:rPr lang="en-US" i="1" dirty="0" err="1"/>
              <a:t>L;</a:t>
            </a:r>
            <a:r>
              <a:rPr lang="en-US" i="1" dirty="0" err="1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&gt;0</a:t>
            </a:r>
          </a:p>
          <a:p>
            <a:pPr>
              <a:buFontTx/>
              <a:buNone/>
            </a:pPr>
            <a:r>
              <a:rPr lang="en-US" dirty="0">
                <a:latin typeface="Symbol" pitchFamily="18" charset="2"/>
              </a:rPr>
              <a:t>e</a:t>
            </a:r>
            <a:r>
              <a:rPr lang="en-US" i="1" baseline="-25000" dirty="0"/>
              <a:t>n</a:t>
            </a:r>
            <a:r>
              <a:rPr lang="en-US" dirty="0"/>
              <a:t> = ℏ</a:t>
            </a:r>
            <a:r>
              <a:rPr lang="en-US" baseline="30000" dirty="0"/>
              <a:t>2</a:t>
            </a:r>
            <a:r>
              <a:rPr lang="en-US" i="1" dirty="0">
                <a:solidFill>
                  <a:srgbClr val="FF3300"/>
                </a:solidFill>
              </a:rPr>
              <a:t>n</a:t>
            </a:r>
            <a:r>
              <a:rPr lang="en-US" baseline="30000" dirty="0">
                <a:solidFill>
                  <a:srgbClr val="FF3300"/>
                </a:solidFill>
              </a:rPr>
              <a:t>2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baseline="30000" dirty="0"/>
              <a:t>2</a:t>
            </a:r>
            <a:r>
              <a:rPr lang="en-US" dirty="0"/>
              <a:t>/2</a:t>
            </a:r>
            <a:r>
              <a:rPr lang="en-US" i="1" dirty="0"/>
              <a:t>mL</a:t>
            </a:r>
            <a:r>
              <a:rPr lang="en-US" baseline="30000" dirty="0"/>
              <a:t>2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1187450" y="4221163"/>
            <a:ext cx="6692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Philosophical question: why is </a:t>
            </a:r>
            <a:r>
              <a:rPr lang="en-US" i="1"/>
              <a:t>n </a:t>
            </a:r>
            <a:r>
              <a:rPr lang="en-US"/>
              <a:t>= 0 not an appropriate solution?</a:t>
            </a:r>
          </a:p>
          <a:p>
            <a:endParaRPr lang="en-US"/>
          </a:p>
          <a:p>
            <a:r>
              <a:rPr lang="en-US"/>
              <a:t>Hint: what’s the probability of observing the particle?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893175" cy="182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i="1">
                <a:latin typeface="Symbol" pitchFamily="18" charset="2"/>
              </a:rPr>
              <a:t>Y</a:t>
            </a:r>
            <a:r>
              <a:rPr lang="en-US" sz="2400" i="1"/>
              <a:t> = sin(</a:t>
            </a:r>
            <a:r>
              <a:rPr lang="en-US" sz="2400" i="1">
                <a:solidFill>
                  <a:srgbClr val="FF0000"/>
                </a:solidFill>
              </a:rPr>
              <a:t>n</a:t>
            </a:r>
            <a:r>
              <a:rPr lang="en-US" sz="2400" i="1">
                <a:latin typeface="Symbol" pitchFamily="18" charset="2"/>
              </a:rPr>
              <a:t>p</a:t>
            </a:r>
            <a:r>
              <a:rPr lang="en-US" sz="2400" i="1"/>
              <a:t>x/L) {x&gt;0;x&lt;L;</a:t>
            </a:r>
            <a:r>
              <a:rPr lang="en-US" sz="2400" i="1">
                <a:solidFill>
                  <a:srgbClr val="FF0000"/>
                </a:solidFill>
              </a:rPr>
              <a:t>n&gt;0  </a:t>
            </a:r>
            <a:r>
              <a:rPr lang="en-US" sz="2400">
                <a:latin typeface="Symbol" pitchFamily="18" charset="2"/>
              </a:rPr>
              <a:t>e</a:t>
            </a:r>
            <a:r>
              <a:rPr lang="en-US" sz="2400" i="1" baseline="-25000"/>
              <a:t>n</a:t>
            </a:r>
            <a:r>
              <a:rPr lang="en-US" sz="2400"/>
              <a:t> = ℏ</a:t>
            </a:r>
            <a:r>
              <a:rPr lang="en-US" sz="2400" baseline="30000"/>
              <a:t>2</a:t>
            </a:r>
            <a:r>
              <a:rPr lang="en-US" sz="2400" i="1"/>
              <a:t>n</a:t>
            </a:r>
            <a:r>
              <a:rPr lang="en-US" sz="2400" baseline="30000"/>
              <a:t>2</a:t>
            </a:r>
            <a:r>
              <a:rPr lang="en-US" sz="2400">
                <a:latin typeface="Symbol" pitchFamily="18" charset="2"/>
              </a:rPr>
              <a:t>p</a:t>
            </a:r>
            <a:r>
              <a:rPr lang="en-US" sz="2400" baseline="30000"/>
              <a:t>2</a:t>
            </a:r>
            <a:r>
              <a:rPr lang="en-US" sz="2400"/>
              <a:t>/2</a:t>
            </a:r>
            <a:r>
              <a:rPr lang="en-US" sz="2400" i="1"/>
              <a:t>mL</a:t>
            </a:r>
            <a:r>
              <a:rPr lang="en-US" sz="2400" baseline="30000"/>
              <a:t>2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7508875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755650" y="1341438"/>
            <a:ext cx="0" cy="5184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31775" y="1447800"/>
            <a:ext cx="474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Symbol" pitchFamily="18" charset="2"/>
              </a:rPr>
              <a:t>e</a:t>
            </a:r>
            <a:r>
              <a:rPr lang="en-US" sz="2800" i="1" baseline="-25000"/>
              <a:t>n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11188" y="6524625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00038" y="6308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76596"/>
              </p:ext>
            </p:extLst>
          </p:nvPr>
        </p:nvGraphicFramePr>
        <p:xfrm>
          <a:off x="3205436" y="764704"/>
          <a:ext cx="22320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3" imgW="3905795" imgH="3038095" progId="PBrush">
                  <p:embed/>
                </p:oleObj>
              </mc:Choice>
              <mc:Fallback>
                <p:oleObj name="Bitmap Image" r:id="rId3" imgW="3905795" imgH="30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436" y="764704"/>
                        <a:ext cx="2232025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336690"/>
              </p:ext>
            </p:extLst>
          </p:nvPr>
        </p:nvGraphicFramePr>
        <p:xfrm>
          <a:off x="3203848" y="2177579"/>
          <a:ext cx="2236788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5" imgW="3914286" imgH="2695951" progId="PBrush">
                  <p:embed/>
                </p:oleObj>
              </mc:Choice>
              <mc:Fallback>
                <p:oleObj name="Bitmap Image" r:id="rId5" imgW="3914286" imgH="26959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177579"/>
                        <a:ext cx="2236788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  <a:ln/>
        </p:spPr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Symbol" pitchFamily="18" charset="2"/>
              </a:rPr>
              <a:t>p </a:t>
            </a:r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orbitals of cis-butadiene</a:t>
            </a: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31491"/>
              </p:ext>
            </p:extLst>
          </p:nvPr>
        </p:nvGraphicFramePr>
        <p:xfrm>
          <a:off x="3203848" y="3430117"/>
          <a:ext cx="22320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tmap Image" r:id="rId7" imgW="3905795" imgH="3067478" progId="PBrush">
                  <p:embed/>
                </p:oleObj>
              </mc:Choice>
              <mc:Fallback>
                <p:oleObj name="Bitmap Image" r:id="rId7" imgW="3905795" imgH="306747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430117"/>
                        <a:ext cx="22320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51389"/>
              </p:ext>
            </p:extLst>
          </p:nvPr>
        </p:nvGraphicFramePr>
        <p:xfrm>
          <a:off x="3203848" y="4919192"/>
          <a:ext cx="2236788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9" imgW="3914286" imgH="3191320" progId="PBrush">
                  <p:embed/>
                </p:oleObj>
              </mc:Choice>
              <mc:Fallback>
                <p:oleObj name="Bitmap Image" r:id="rId9" imgW="3914286" imgH="319132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919192"/>
                        <a:ext cx="2236788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-36512" y="4077072"/>
            <a:ext cx="2232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The four p orbitals all </a:t>
            </a:r>
          </a:p>
          <a:p>
            <a:r>
              <a:rPr lang="en-US" dirty="0">
                <a:latin typeface="Calibri" pitchFamily="34" charset="0"/>
              </a:rPr>
              <a:t>have the same energy</a:t>
            </a:r>
          </a:p>
          <a:p>
            <a:r>
              <a:rPr lang="en-US" dirty="0">
                <a:latin typeface="Calibri" pitchFamily="34" charset="0"/>
              </a:rPr>
              <a:t>… interact and mix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556421" y="587675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2556421" y="443688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2556421" y="2997026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2556421" y="155716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3024" name="Group 68"/>
          <p:cNvGrpSpPr>
            <a:grpSpLocks/>
          </p:cNvGrpSpPr>
          <p:nvPr/>
        </p:nvGrpSpPr>
        <p:grpSpPr bwMode="auto">
          <a:xfrm>
            <a:off x="2772321" y="5733876"/>
            <a:ext cx="184150" cy="354012"/>
            <a:chOff x="2799" y="3985"/>
            <a:chExt cx="116" cy="223"/>
          </a:xfrm>
        </p:grpSpPr>
        <p:sp>
          <p:nvSpPr>
            <p:cNvPr id="43025" name="Line 66"/>
            <p:cNvSpPr>
              <a:spLocks noChangeShapeType="1"/>
            </p:cNvSpPr>
            <p:nvPr/>
          </p:nvSpPr>
          <p:spPr bwMode="auto">
            <a:xfrm>
              <a:off x="2915" y="3990"/>
              <a:ext cx="0" cy="21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Line 67"/>
            <p:cNvSpPr>
              <a:spLocks noChangeShapeType="1"/>
            </p:cNvSpPr>
            <p:nvPr/>
          </p:nvSpPr>
          <p:spPr bwMode="auto">
            <a:xfrm flipV="1">
              <a:off x="2799" y="3985"/>
              <a:ext cx="0" cy="21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27" name="Group 68"/>
          <p:cNvGrpSpPr>
            <a:grpSpLocks/>
          </p:cNvGrpSpPr>
          <p:nvPr/>
        </p:nvGrpSpPr>
        <p:grpSpPr bwMode="auto">
          <a:xfrm>
            <a:off x="2772321" y="4292426"/>
            <a:ext cx="184150" cy="354012"/>
            <a:chOff x="2799" y="3985"/>
            <a:chExt cx="116" cy="223"/>
          </a:xfrm>
        </p:grpSpPr>
        <p:sp>
          <p:nvSpPr>
            <p:cNvPr id="43028" name="Line 66"/>
            <p:cNvSpPr>
              <a:spLocks noChangeShapeType="1"/>
            </p:cNvSpPr>
            <p:nvPr/>
          </p:nvSpPr>
          <p:spPr bwMode="auto">
            <a:xfrm>
              <a:off x="2915" y="3990"/>
              <a:ext cx="0" cy="21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Line 67"/>
            <p:cNvSpPr>
              <a:spLocks noChangeShapeType="1"/>
            </p:cNvSpPr>
            <p:nvPr/>
          </p:nvSpPr>
          <p:spPr bwMode="auto">
            <a:xfrm flipV="1">
              <a:off x="2799" y="3985"/>
              <a:ext cx="0" cy="21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0" name="AutoShape 22"/>
          <p:cNvSpPr>
            <a:spLocks/>
          </p:cNvSpPr>
          <p:nvPr/>
        </p:nvSpPr>
        <p:spPr bwMode="auto">
          <a:xfrm flipH="1">
            <a:off x="1835696" y="1485726"/>
            <a:ext cx="649288" cy="4465637"/>
          </a:xfrm>
          <a:prstGeom prst="rightBrace">
            <a:avLst>
              <a:gd name="adj1" fmla="val 57315"/>
              <a:gd name="adj2" fmla="val 5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5434930" y="1407642"/>
            <a:ext cx="1306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three nodes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434930" y="2769717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two nodes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434930" y="4215929"/>
            <a:ext cx="1068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one node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5434930" y="5655792"/>
            <a:ext cx="1489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no node</a:t>
            </a:r>
          </a:p>
          <a:p>
            <a:r>
              <a:rPr lang="en-US">
                <a:latin typeface="Calibri" pitchFamily="34" charset="0"/>
              </a:rPr>
              <a:t>(ignore plane)</a:t>
            </a:r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4356373" y="3717454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3851548" y="2277592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4788173" y="2277592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3851548" y="1125067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4356373" y="1053629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4859611" y="1198092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971600" y="386104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971600" y="378961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971600" y="3646735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971600" y="371817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11" cstate="print"/>
          <a:srcRect r="57661"/>
          <a:stretch/>
        </p:blipFill>
        <p:spPr bwMode="auto">
          <a:xfrm>
            <a:off x="6300193" y="1700808"/>
            <a:ext cx="2843808" cy="431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547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/>
      <p:bldP spid="43032" grpId="0"/>
      <p:bldP spid="43033" grpId="0"/>
      <p:bldP spid="43034" grpId="0"/>
      <p:bldP spid="43035" grpId="0" animBg="1"/>
      <p:bldP spid="43036" grpId="0" animBg="1"/>
      <p:bldP spid="43037" grpId="0" animBg="1"/>
      <p:bldP spid="43038" grpId="0" animBg="1"/>
      <p:bldP spid="43039" grpId="0" animBg="1"/>
      <p:bldP spid="430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40200" cy="765175"/>
          </a:xfrm>
          <a:noFill/>
          <a:ln/>
        </p:spPr>
        <p:txBody>
          <a:bodyPr/>
          <a:lstStyle/>
          <a:p>
            <a:pPr algn="l"/>
            <a:r>
              <a:rPr lang="en-US" sz="3200" b="1" i="1">
                <a:solidFill>
                  <a:schemeClr val="accent2"/>
                </a:solidFill>
                <a:latin typeface="Symbol" pitchFamily="18" charset="2"/>
              </a:rPr>
              <a:t>p </a:t>
            </a:r>
            <a:r>
              <a:rPr lang="en-US" sz="3200" b="1" i="1">
                <a:solidFill>
                  <a:schemeClr val="accent2"/>
                </a:solidFill>
                <a:latin typeface="Calibri" pitchFamily="34" charset="0"/>
              </a:rPr>
              <a:t>orbitals of hexatriene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1690688" y="35734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1690688" y="364490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1690688" y="35004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690688" y="342900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79388" y="3789363"/>
            <a:ext cx="2235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six p orbitals all </a:t>
            </a:r>
          </a:p>
          <a:p>
            <a:r>
              <a:rPr lang="en-US">
                <a:latin typeface="Calibri" pitchFamily="34" charset="0"/>
              </a:rPr>
              <a:t>have the same energy</a:t>
            </a:r>
          </a:p>
          <a:p>
            <a:r>
              <a:rPr lang="en-US">
                <a:latin typeface="Calibri" pitchFamily="34" charset="0"/>
              </a:rPr>
              <a:t>… interact and mix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348038" y="5343525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3348038" y="278130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348038" y="17732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348038" y="90805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7363" name="Group 68"/>
          <p:cNvGrpSpPr>
            <a:grpSpLocks/>
          </p:cNvGrpSpPr>
          <p:nvPr/>
        </p:nvGrpSpPr>
        <p:grpSpPr bwMode="auto">
          <a:xfrm>
            <a:off x="3563938" y="4154488"/>
            <a:ext cx="184150" cy="354012"/>
            <a:chOff x="2799" y="3985"/>
            <a:chExt cx="116" cy="223"/>
          </a:xfrm>
        </p:grpSpPr>
        <p:sp>
          <p:nvSpPr>
            <p:cNvPr id="57364" name="Line 66"/>
            <p:cNvSpPr>
              <a:spLocks noChangeShapeType="1"/>
            </p:cNvSpPr>
            <p:nvPr/>
          </p:nvSpPr>
          <p:spPr bwMode="auto">
            <a:xfrm>
              <a:off x="2915" y="3990"/>
              <a:ext cx="0" cy="21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67"/>
            <p:cNvSpPr>
              <a:spLocks noChangeShapeType="1"/>
            </p:cNvSpPr>
            <p:nvPr/>
          </p:nvSpPr>
          <p:spPr bwMode="auto">
            <a:xfrm flipV="1">
              <a:off x="2799" y="3985"/>
              <a:ext cx="0" cy="21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6" name="AutoShape 22"/>
          <p:cNvSpPr>
            <a:spLocks/>
          </p:cNvSpPr>
          <p:nvPr/>
        </p:nvSpPr>
        <p:spPr bwMode="auto">
          <a:xfrm flipH="1">
            <a:off x="2338388" y="908050"/>
            <a:ext cx="649287" cy="5400675"/>
          </a:xfrm>
          <a:prstGeom prst="rightBrace">
            <a:avLst>
              <a:gd name="adj1" fmla="val 69315"/>
              <a:gd name="adj2" fmla="val 5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77" name="Object 33"/>
          <p:cNvGraphicFramePr>
            <a:graphicFrameLocks noChangeAspect="1"/>
          </p:cNvGraphicFramePr>
          <p:nvPr/>
        </p:nvGraphicFramePr>
        <p:xfrm>
          <a:off x="4178300" y="5718175"/>
          <a:ext cx="16192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Bitmap Image" r:id="rId3" imgW="2866667" imgH="2019048" progId="PBrush">
                  <p:embed/>
                </p:oleObj>
              </mc:Choice>
              <mc:Fallback>
                <p:oleObj name="Bitmap Image" r:id="rId3" imgW="2866667" imgH="20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5718175"/>
                        <a:ext cx="161925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8" name="Object 34"/>
          <p:cNvGraphicFramePr>
            <a:graphicFrameLocks noChangeAspect="1"/>
          </p:cNvGraphicFramePr>
          <p:nvPr/>
        </p:nvGraphicFramePr>
        <p:xfrm>
          <a:off x="4184650" y="4724400"/>
          <a:ext cx="160813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Bitmap Image" r:id="rId5" imgW="2847619" imgH="2038095" progId="PBrush">
                  <p:embed/>
                </p:oleObj>
              </mc:Choice>
              <mc:Fallback>
                <p:oleObj name="Bitmap Image" r:id="rId5" imgW="2847619" imgH="20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724400"/>
                        <a:ext cx="1608138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9" name="Object 35"/>
          <p:cNvGraphicFramePr>
            <a:graphicFrameLocks noChangeAspect="1"/>
          </p:cNvGraphicFramePr>
          <p:nvPr/>
        </p:nvGraphicFramePr>
        <p:xfrm>
          <a:off x="4184650" y="3644900"/>
          <a:ext cx="16081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Bitmap Image" r:id="rId7" imgW="2847619" imgH="2057143" progId="PBrush">
                  <p:embed/>
                </p:oleObj>
              </mc:Choice>
              <mc:Fallback>
                <p:oleObj name="Bitmap Image" r:id="rId7" imgW="2847619" imgH="20571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3644900"/>
                        <a:ext cx="1608138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0" name="Object 36"/>
          <p:cNvGraphicFramePr>
            <a:graphicFrameLocks noChangeAspect="1"/>
          </p:cNvGraphicFramePr>
          <p:nvPr/>
        </p:nvGraphicFramePr>
        <p:xfrm>
          <a:off x="4181475" y="2565400"/>
          <a:ext cx="1614488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Bitmap Image" r:id="rId9" imgW="2857899" imgH="2019048" progId="PBrush">
                  <p:embed/>
                </p:oleObj>
              </mc:Choice>
              <mc:Fallback>
                <p:oleObj name="Bitmap Image" r:id="rId9" imgW="2857899" imgH="20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2565400"/>
                        <a:ext cx="1614488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1" name="Object 37"/>
          <p:cNvGraphicFramePr>
            <a:graphicFrameLocks noChangeAspect="1"/>
          </p:cNvGraphicFramePr>
          <p:nvPr/>
        </p:nvGraphicFramePr>
        <p:xfrm>
          <a:off x="4181475" y="1484313"/>
          <a:ext cx="1614488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Bitmap Image" r:id="rId11" imgW="2857899" imgH="2038095" progId="PBrush">
                  <p:embed/>
                </p:oleObj>
              </mc:Choice>
              <mc:Fallback>
                <p:oleObj name="Bitmap Image" r:id="rId11" imgW="2857899" imgH="20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1484313"/>
                        <a:ext cx="1614488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2" name="Object 38"/>
          <p:cNvGraphicFramePr>
            <a:graphicFrameLocks noChangeAspect="1"/>
          </p:cNvGraphicFramePr>
          <p:nvPr/>
        </p:nvGraphicFramePr>
        <p:xfrm>
          <a:off x="4140200" y="333375"/>
          <a:ext cx="16954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Bitmap Image" r:id="rId13" imgW="2847619" imgH="2038095" progId="PBrush">
                  <p:embed/>
                </p:oleObj>
              </mc:Choice>
              <mc:Fallback>
                <p:oleObj name="Bitmap Image" r:id="rId13" imgW="2847619" imgH="20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33375"/>
                        <a:ext cx="169545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3" name="Line 39"/>
          <p:cNvSpPr>
            <a:spLocks noChangeShapeType="1"/>
          </p:cNvSpPr>
          <p:nvPr/>
        </p:nvSpPr>
        <p:spPr bwMode="auto">
          <a:xfrm>
            <a:off x="1690688" y="3286125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84" name="Line 40"/>
          <p:cNvSpPr>
            <a:spLocks noChangeShapeType="1"/>
          </p:cNvSpPr>
          <p:nvPr/>
        </p:nvSpPr>
        <p:spPr bwMode="auto">
          <a:xfrm>
            <a:off x="1690688" y="33575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>
            <a:off x="3348038" y="6315075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>
            <a:off x="3348038" y="43132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7387" name="Group 68"/>
          <p:cNvGrpSpPr>
            <a:grpSpLocks/>
          </p:cNvGrpSpPr>
          <p:nvPr/>
        </p:nvGrpSpPr>
        <p:grpSpPr bwMode="auto">
          <a:xfrm>
            <a:off x="3563938" y="6099175"/>
            <a:ext cx="184150" cy="354013"/>
            <a:chOff x="2799" y="3985"/>
            <a:chExt cx="116" cy="223"/>
          </a:xfrm>
        </p:grpSpPr>
        <p:sp>
          <p:nvSpPr>
            <p:cNvPr id="57388" name="Line 66"/>
            <p:cNvSpPr>
              <a:spLocks noChangeShapeType="1"/>
            </p:cNvSpPr>
            <p:nvPr/>
          </p:nvSpPr>
          <p:spPr bwMode="auto">
            <a:xfrm>
              <a:off x="2915" y="3990"/>
              <a:ext cx="0" cy="21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9" name="Line 67"/>
            <p:cNvSpPr>
              <a:spLocks noChangeShapeType="1"/>
            </p:cNvSpPr>
            <p:nvPr/>
          </p:nvSpPr>
          <p:spPr bwMode="auto">
            <a:xfrm flipV="1">
              <a:off x="2799" y="3985"/>
              <a:ext cx="0" cy="21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0" name="Group 68"/>
          <p:cNvGrpSpPr>
            <a:grpSpLocks/>
          </p:cNvGrpSpPr>
          <p:nvPr/>
        </p:nvGrpSpPr>
        <p:grpSpPr bwMode="auto">
          <a:xfrm>
            <a:off x="3563938" y="5157788"/>
            <a:ext cx="184150" cy="354012"/>
            <a:chOff x="2799" y="3985"/>
            <a:chExt cx="116" cy="223"/>
          </a:xfrm>
        </p:grpSpPr>
        <p:sp>
          <p:nvSpPr>
            <p:cNvPr id="57391" name="Line 66"/>
            <p:cNvSpPr>
              <a:spLocks noChangeShapeType="1"/>
            </p:cNvSpPr>
            <p:nvPr/>
          </p:nvSpPr>
          <p:spPr bwMode="auto">
            <a:xfrm>
              <a:off x="2915" y="3990"/>
              <a:ext cx="0" cy="21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2" name="Line 67"/>
            <p:cNvSpPr>
              <a:spLocks noChangeShapeType="1"/>
            </p:cNvSpPr>
            <p:nvPr/>
          </p:nvSpPr>
          <p:spPr bwMode="auto">
            <a:xfrm flipV="1">
              <a:off x="2799" y="3985"/>
              <a:ext cx="0" cy="21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7405" name="Object 61"/>
          <p:cNvGraphicFramePr>
            <a:graphicFrameLocks noChangeAspect="1"/>
          </p:cNvGraphicFramePr>
          <p:nvPr/>
        </p:nvGraphicFramePr>
        <p:xfrm>
          <a:off x="6429388" y="5929330"/>
          <a:ext cx="20145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CS ChemDraw Drawing" r:id="rId15" imgW="2014252" imgH="583073" progId="ChemDraw.Document.6.0">
                  <p:embed/>
                </p:oleObj>
              </mc:Choice>
              <mc:Fallback>
                <p:oleObj name="CS ChemDraw Drawing" r:id="rId15" imgW="2014252" imgH="58307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5929330"/>
                        <a:ext cx="201453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6" name="Object 62"/>
          <p:cNvGraphicFramePr>
            <a:graphicFrameLocks noChangeAspect="1"/>
          </p:cNvGraphicFramePr>
          <p:nvPr/>
        </p:nvGraphicFramePr>
        <p:xfrm>
          <a:off x="6429388" y="4929198"/>
          <a:ext cx="20145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CS ChemDraw Drawing" r:id="rId17" imgW="2014252" imgH="537567" progId="ChemDraw.Document.6.0">
                  <p:embed/>
                </p:oleObj>
              </mc:Choice>
              <mc:Fallback>
                <p:oleObj name="CS ChemDraw Drawing" r:id="rId17" imgW="2014252" imgH="53756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4929198"/>
                        <a:ext cx="201453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7" name="Object 63"/>
          <p:cNvGraphicFramePr>
            <a:graphicFrameLocks noChangeAspect="1"/>
          </p:cNvGraphicFramePr>
          <p:nvPr/>
        </p:nvGraphicFramePr>
        <p:xfrm>
          <a:off x="6435738" y="4000504"/>
          <a:ext cx="20018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CS ChemDraw Drawing" r:id="rId19" imgW="2002250" imgH="458557" progId="ChemDraw.Document.6.0">
                  <p:embed/>
                </p:oleObj>
              </mc:Choice>
              <mc:Fallback>
                <p:oleObj name="CS ChemDraw Drawing" r:id="rId19" imgW="2002250" imgH="45855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38" y="4000504"/>
                        <a:ext cx="200183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8" name="Object 64"/>
          <p:cNvGraphicFramePr>
            <a:graphicFrameLocks noChangeAspect="1"/>
          </p:cNvGraphicFramePr>
          <p:nvPr/>
        </p:nvGraphicFramePr>
        <p:xfrm>
          <a:off x="6435738" y="2571744"/>
          <a:ext cx="20018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CS ChemDraw Drawing" r:id="rId21" imgW="2002250" imgH="450556" progId="ChemDraw.Document.6.0">
                  <p:embed/>
                </p:oleObj>
              </mc:Choice>
              <mc:Fallback>
                <p:oleObj name="CS ChemDraw Drawing" r:id="rId21" imgW="2002250" imgH="4505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38" y="2571744"/>
                        <a:ext cx="20018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9" name="Object 65"/>
          <p:cNvGraphicFramePr>
            <a:graphicFrameLocks noChangeAspect="1"/>
          </p:cNvGraphicFramePr>
          <p:nvPr/>
        </p:nvGraphicFramePr>
        <p:xfrm>
          <a:off x="6429388" y="1571612"/>
          <a:ext cx="20145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S ChemDraw Drawing" r:id="rId23" imgW="2014252" imgH="529566" progId="ChemDraw.Document.6.0">
                  <p:embed/>
                </p:oleObj>
              </mc:Choice>
              <mc:Fallback>
                <p:oleObj name="CS ChemDraw Drawing" r:id="rId23" imgW="2014252" imgH="52956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1571612"/>
                        <a:ext cx="20145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0" name="Object 66"/>
          <p:cNvGraphicFramePr>
            <a:graphicFrameLocks noChangeAspect="1"/>
          </p:cNvGraphicFramePr>
          <p:nvPr/>
        </p:nvGraphicFramePr>
        <p:xfrm>
          <a:off x="6429388" y="558784"/>
          <a:ext cx="20145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S ChemDraw Drawing" r:id="rId25" imgW="2014752" imgH="583573" progId="ChemDraw.Document.6.0">
                  <p:embed/>
                </p:oleObj>
              </mc:Choice>
              <mc:Fallback>
                <p:oleObj name="CS ChemDraw Drawing" r:id="rId25" imgW="2014752" imgH="58357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558784"/>
                        <a:ext cx="20145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75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>
                <a:solidFill>
                  <a:schemeClr val="accent2"/>
                </a:solidFill>
                <a:latin typeface="Calibri" charset="0"/>
              </a:rPr>
              <a:t>Learning </a:t>
            </a:r>
            <a:r>
              <a:rPr lang="en-US" b="1" i="1" dirty="0" smtClean="0">
                <a:solidFill>
                  <a:schemeClr val="accent2"/>
                </a:solidFill>
                <a:latin typeface="Calibri" charset="0"/>
              </a:rPr>
              <a:t>outcomes from Lecture 1</a:t>
            </a:r>
            <a:endParaRPr lang="en-US" b="1" i="1" dirty="0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29700" name="Text Box 65"/>
          <p:cNvSpPr txBox="1">
            <a:spLocks noChangeArrowheads="1"/>
          </p:cNvSpPr>
          <p:nvPr/>
        </p:nvSpPr>
        <p:spPr bwMode="auto">
          <a:xfrm>
            <a:off x="622300" y="1438275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/>
          </a:p>
        </p:txBody>
      </p:sp>
      <p:sp>
        <p:nvSpPr>
          <p:cNvPr id="29701" name="Text Box 67"/>
          <p:cNvSpPr txBox="1">
            <a:spLocks noChangeArrowheads="1"/>
          </p:cNvSpPr>
          <p:nvPr/>
        </p:nvSpPr>
        <p:spPr bwMode="auto">
          <a:xfrm>
            <a:off x="209550" y="1692275"/>
            <a:ext cx="872013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charset="0"/>
              </a:rPr>
              <a:t>Use the principle that the mixing between orbitals depends on the energy difference, and the resonance integral, </a:t>
            </a:r>
            <a:r>
              <a:rPr lang="en-US" sz="2400">
                <a:latin typeface="Symbol" charset="0"/>
              </a:rPr>
              <a:t>b</a:t>
            </a:r>
            <a:r>
              <a:rPr lang="en-US" sz="2400">
                <a:latin typeface="Calibri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charset="0"/>
              </a:rPr>
              <a:t>Apply the separation of </a:t>
            </a:r>
            <a:r>
              <a:rPr lang="en-US" sz="2400">
                <a:latin typeface="Symbol" charset="0"/>
              </a:rPr>
              <a:t>s</a:t>
            </a:r>
            <a:r>
              <a:rPr lang="en-US" sz="2400">
                <a:latin typeface="Calibri" charset="0"/>
              </a:rPr>
              <a:t> and </a:t>
            </a:r>
            <a:r>
              <a:rPr lang="en-US" sz="2400">
                <a:latin typeface="Symbol" charset="0"/>
              </a:rPr>
              <a:t>p</a:t>
            </a:r>
            <a:r>
              <a:rPr lang="en-US" sz="2400">
                <a:latin typeface="Calibri" charset="0"/>
              </a:rPr>
              <a:t> bonding to describe electronic structure in simple organic molecules.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charset="0"/>
              </a:rPr>
              <a:t>Rationalize differences in orbital energy levels of diatomic molecules in terms of s-p mixing.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400">
              <a:latin typeface="Calibri" charset="0"/>
            </a:endParaRPr>
          </a:p>
          <a:p>
            <a:pPr eaLnBrk="1" hangingPunct="1">
              <a:buFontTx/>
              <a:buChar char="•"/>
            </a:pPr>
            <a:endParaRPr lang="en-US" sz="2400">
              <a:latin typeface="Calibri" charset="0"/>
            </a:endParaRPr>
          </a:p>
          <a:p>
            <a:pPr eaLnBrk="1" hangingPunct="1">
              <a:buFontTx/>
              <a:buChar char="•"/>
            </a:pPr>
            <a:endParaRPr lang="en-US" sz="2400">
              <a:latin typeface="Calibri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5480064"/>
            <a:ext cx="86407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Calibri" pitchFamily="34" charset="0"/>
              </a:rPr>
              <a:t>Be able to predict the geometry of a hydrocarbon from its structure and account for each valence electron. Predict the hybridization of atomic </a:t>
            </a:r>
            <a:r>
              <a:rPr lang="en-US" sz="2400" dirty="0" err="1">
                <a:latin typeface="Calibri" pitchFamily="34" charset="0"/>
              </a:rPr>
              <a:t>orbitals</a:t>
            </a:r>
            <a:r>
              <a:rPr lang="en-US" sz="2400" dirty="0">
                <a:latin typeface="Calibri" pitchFamily="34" charset="0"/>
              </a:rPr>
              <a:t> on carbon atoms.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19113" y="44005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 dirty="0">
                <a:solidFill>
                  <a:schemeClr val="accent2"/>
                </a:solidFill>
                <a:latin typeface="Calibri" pitchFamily="34" charset="0"/>
              </a:rPr>
              <a:t>Assumed </a:t>
            </a:r>
            <a:r>
              <a:rPr lang="en-US" sz="4400" b="1" i="1" dirty="0" smtClean="0">
                <a:solidFill>
                  <a:schemeClr val="accent2"/>
                </a:solidFill>
                <a:latin typeface="Calibri" pitchFamily="34" charset="0"/>
              </a:rPr>
              <a:t>knowledge for today</a:t>
            </a:r>
            <a:endParaRPr lang="en-US" sz="44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2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Something to think about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2981325"/>
          </a:xfrm>
        </p:spPr>
        <p:txBody>
          <a:bodyPr/>
          <a:lstStyle/>
          <a:p>
            <a:r>
              <a:rPr lang="en-US"/>
              <a:t>Particle on a ring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 rot="-841781">
            <a:off x="2339975" y="3141663"/>
            <a:ext cx="4319588" cy="863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>
            <a:off x="2398713" y="1928813"/>
            <a:ext cx="4237037" cy="3132137"/>
          </a:xfrm>
          <a:custGeom>
            <a:avLst/>
            <a:gdLst/>
            <a:ahLst/>
            <a:cxnLst>
              <a:cxn ang="0">
                <a:pos x="8" y="1353"/>
              </a:cxn>
              <a:cxn ang="0">
                <a:pos x="190" y="627"/>
              </a:cxn>
              <a:cxn ang="0">
                <a:pos x="598" y="1399"/>
              </a:cxn>
              <a:cxn ang="0">
                <a:pos x="870" y="446"/>
              </a:cxn>
              <a:cxn ang="0">
                <a:pos x="1278" y="1263"/>
              </a:cxn>
              <a:cxn ang="0">
                <a:pos x="1550" y="174"/>
              </a:cxn>
              <a:cxn ang="0">
                <a:pos x="1913" y="1036"/>
              </a:cxn>
              <a:cxn ang="0">
                <a:pos x="2231" y="38"/>
              </a:cxn>
              <a:cxn ang="0">
                <a:pos x="2548" y="1263"/>
              </a:cxn>
              <a:cxn ang="0">
                <a:pos x="2639" y="673"/>
              </a:cxn>
              <a:cxn ang="0">
                <a:pos x="2367" y="219"/>
              </a:cxn>
              <a:cxn ang="0">
                <a:pos x="2367" y="1489"/>
              </a:cxn>
              <a:cxn ang="0">
                <a:pos x="1823" y="491"/>
              </a:cxn>
              <a:cxn ang="0">
                <a:pos x="1550" y="1671"/>
              </a:cxn>
              <a:cxn ang="0">
                <a:pos x="1051" y="718"/>
              </a:cxn>
              <a:cxn ang="0">
                <a:pos x="643" y="1898"/>
              </a:cxn>
              <a:cxn ang="0">
                <a:pos x="326" y="854"/>
              </a:cxn>
              <a:cxn ang="0">
                <a:pos x="144" y="1898"/>
              </a:cxn>
              <a:cxn ang="0">
                <a:pos x="8" y="1353"/>
              </a:cxn>
            </a:cxnLst>
            <a:rect l="0" t="0" r="r" b="b"/>
            <a:pathLst>
              <a:path w="2669" h="1973">
                <a:moveTo>
                  <a:pt x="8" y="1353"/>
                </a:moveTo>
                <a:cubicBezTo>
                  <a:pt x="16" y="1141"/>
                  <a:pt x="92" y="619"/>
                  <a:pt x="190" y="627"/>
                </a:cubicBezTo>
                <a:cubicBezTo>
                  <a:pt x="288" y="635"/>
                  <a:pt x="485" y="1429"/>
                  <a:pt x="598" y="1399"/>
                </a:cubicBezTo>
                <a:cubicBezTo>
                  <a:pt x="711" y="1369"/>
                  <a:pt x="757" y="469"/>
                  <a:pt x="870" y="446"/>
                </a:cubicBezTo>
                <a:cubicBezTo>
                  <a:pt x="983" y="423"/>
                  <a:pt x="1165" y="1308"/>
                  <a:pt x="1278" y="1263"/>
                </a:cubicBezTo>
                <a:cubicBezTo>
                  <a:pt x="1391" y="1218"/>
                  <a:pt x="1444" y="212"/>
                  <a:pt x="1550" y="174"/>
                </a:cubicBezTo>
                <a:cubicBezTo>
                  <a:pt x="1656" y="136"/>
                  <a:pt x="1800" y="1059"/>
                  <a:pt x="1913" y="1036"/>
                </a:cubicBezTo>
                <a:cubicBezTo>
                  <a:pt x="2026" y="1013"/>
                  <a:pt x="2125" y="0"/>
                  <a:pt x="2231" y="38"/>
                </a:cubicBezTo>
                <a:cubicBezTo>
                  <a:pt x="2337" y="76"/>
                  <a:pt x="2480" y="1157"/>
                  <a:pt x="2548" y="1263"/>
                </a:cubicBezTo>
                <a:cubicBezTo>
                  <a:pt x="2616" y="1369"/>
                  <a:pt x="2669" y="847"/>
                  <a:pt x="2639" y="673"/>
                </a:cubicBezTo>
                <a:cubicBezTo>
                  <a:pt x="2609" y="499"/>
                  <a:pt x="2412" y="83"/>
                  <a:pt x="2367" y="219"/>
                </a:cubicBezTo>
                <a:cubicBezTo>
                  <a:pt x="2322" y="355"/>
                  <a:pt x="2458" y="1444"/>
                  <a:pt x="2367" y="1489"/>
                </a:cubicBezTo>
                <a:cubicBezTo>
                  <a:pt x="2276" y="1534"/>
                  <a:pt x="1959" y="461"/>
                  <a:pt x="1823" y="491"/>
                </a:cubicBezTo>
                <a:cubicBezTo>
                  <a:pt x="1687" y="521"/>
                  <a:pt x="1679" y="1633"/>
                  <a:pt x="1550" y="1671"/>
                </a:cubicBezTo>
                <a:cubicBezTo>
                  <a:pt x="1421" y="1709"/>
                  <a:pt x="1202" y="680"/>
                  <a:pt x="1051" y="718"/>
                </a:cubicBezTo>
                <a:cubicBezTo>
                  <a:pt x="900" y="756"/>
                  <a:pt x="764" y="1875"/>
                  <a:pt x="643" y="1898"/>
                </a:cubicBezTo>
                <a:cubicBezTo>
                  <a:pt x="522" y="1921"/>
                  <a:pt x="409" y="854"/>
                  <a:pt x="326" y="854"/>
                </a:cubicBezTo>
                <a:cubicBezTo>
                  <a:pt x="243" y="854"/>
                  <a:pt x="197" y="1823"/>
                  <a:pt x="144" y="1898"/>
                </a:cubicBezTo>
                <a:cubicBezTo>
                  <a:pt x="91" y="1973"/>
                  <a:pt x="0" y="1565"/>
                  <a:pt x="8" y="1353"/>
                </a:cubicBezTo>
                <a:close/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124075" y="5373688"/>
            <a:ext cx="448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/>
              <a:t>Must fit even wavelengths into whole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Next lecture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Particle-on-a-ring </a:t>
            </a:r>
            <a:r>
              <a:rPr lang="en-US" dirty="0" smtClean="0"/>
              <a:t>model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11872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Week 10 tutorials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4444285"/>
            <a:ext cx="8229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noProof="0" dirty="0" err="1" smtClean="0">
                <a:latin typeface="+mn-lt"/>
              </a:rPr>
              <a:t>Schr</a:t>
            </a:r>
            <a:r>
              <a:rPr lang="en-US" sz="3200" dirty="0" err="1" smtClean="0">
                <a:latin typeface="+mn-lt"/>
                <a:ea typeface="Lucida Grande"/>
                <a:cs typeface="Lucida Grande"/>
              </a:rPr>
              <a:t>öd</a:t>
            </a:r>
            <a:r>
              <a:rPr lang="en-US" sz="3200" kern="0" noProof="0" dirty="0" err="1" smtClean="0">
                <a:latin typeface="+mn-lt"/>
              </a:rPr>
              <a:t>inger</a:t>
            </a:r>
            <a:r>
              <a:rPr lang="en-US" sz="3200" kern="0" noProof="0" dirty="0" smtClean="0">
                <a:latin typeface="+mn-lt"/>
              </a:rPr>
              <a:t> equation and molecular </a:t>
            </a:r>
            <a:r>
              <a:rPr lang="en-US" sz="3200" kern="0" noProof="0" dirty="0" smtClean="0">
                <a:latin typeface="+mn-lt"/>
              </a:rPr>
              <a:t>orbitals for diatomic molecules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648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Calibri" pitchFamily="34" charset="0"/>
              </a:rPr>
              <a:t>Learning outcomes</a:t>
            </a:r>
          </a:p>
        </p:txBody>
      </p:sp>
      <p:pic>
        <p:nvPicPr>
          <p:cNvPr id="40963" name="Picture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05111"/>
            <a:ext cx="11779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65"/>
          <p:cNvSpPr txBox="1">
            <a:spLocks noChangeArrowheads="1"/>
          </p:cNvSpPr>
          <p:nvPr/>
        </p:nvSpPr>
        <p:spPr bwMode="auto">
          <a:xfrm>
            <a:off x="622300" y="143827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40965" name="Text Box 67"/>
          <p:cNvSpPr txBox="1">
            <a:spLocks noChangeArrowheads="1"/>
          </p:cNvSpPr>
          <p:nvPr/>
        </p:nvSpPr>
        <p:spPr bwMode="auto">
          <a:xfrm>
            <a:off x="250825" y="1557636"/>
            <a:ext cx="8720138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Be able to explain why confining a particle to a box leads to quantization of its energy levels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Be able to explain why the lowest energy of the particle in a box is not zero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 Be able to apply the particle in a box approximation as a model for the electronic structure of a conjugated molecule (given equation for </a:t>
            </a:r>
            <a:r>
              <a:rPr lang="en-US" sz="2400" i="1" dirty="0" smtClean="0">
                <a:latin typeface="Calibri" pitchFamily="34" charset="0"/>
              </a:rPr>
              <a:t>E</a:t>
            </a:r>
            <a:r>
              <a:rPr lang="en-US" sz="2400" baseline="-25000" dirty="0" smtClean="0">
                <a:latin typeface="Calibri" pitchFamily="34" charset="0"/>
              </a:rPr>
              <a:t>n</a:t>
            </a:r>
            <a:r>
              <a:rPr lang="en-US" sz="2400" dirty="0" smtClean="0"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9168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2"/>
                </a:solidFill>
                <a:latin typeface="Calibri" pitchFamily="34" charset="0"/>
              </a:rPr>
              <a:t>Practice Questions</a:t>
            </a:r>
            <a:endParaRPr lang="en-US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409" y="1316862"/>
            <a:ext cx="8815591" cy="518697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energy levels of the particle in a box are given by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i="1" baseline="-25000" dirty="0" smtClean="0"/>
              <a:t>n</a:t>
            </a:r>
            <a:r>
              <a:rPr lang="en-US" sz="2000" dirty="0" smtClean="0"/>
              <a:t> = ℏ</a:t>
            </a:r>
            <a:r>
              <a:rPr lang="en-US" sz="2000" baseline="30000" dirty="0" smtClean="0"/>
              <a:t>2</a:t>
            </a:r>
            <a:r>
              <a:rPr lang="en-US" sz="2000" i="1" dirty="0" smtClean="0">
                <a:solidFill>
                  <a:srgbClr val="FF3300"/>
                </a:solidFill>
              </a:rPr>
              <a:t>n</a:t>
            </a:r>
            <a:r>
              <a:rPr lang="en-US" sz="2000" baseline="30000" dirty="0" smtClean="0">
                <a:solidFill>
                  <a:srgbClr val="FF3300"/>
                </a:solidFill>
              </a:rPr>
              <a:t>2</a:t>
            </a:r>
            <a:r>
              <a:rPr lang="en-US" sz="2000" dirty="0" smtClean="0"/>
              <a:t>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/2</a:t>
            </a:r>
            <a:r>
              <a:rPr lang="en-US" sz="2000" i="1" dirty="0" smtClean="0"/>
              <a:t>mL</a:t>
            </a:r>
            <a:r>
              <a:rPr lang="en-US" sz="2000" baseline="30000" dirty="0" smtClean="0"/>
              <a:t>2.</a:t>
            </a:r>
            <a:endParaRPr lang="en-US" sz="2000" dirty="0" smtClean="0"/>
          </a:p>
          <a:p>
            <a:pPr marL="971550" lvl="1" indent="-514350">
              <a:buAutoNum type="alphaLcParenBoth"/>
            </a:pPr>
            <a:endParaRPr lang="en-US" sz="2000" dirty="0" smtClean="0"/>
          </a:p>
          <a:p>
            <a:pPr marL="971550" lvl="1" indent="-514350">
              <a:buAutoNum type="alphaLcParenBoth"/>
            </a:pPr>
            <a:r>
              <a:rPr lang="en-US" sz="2000" dirty="0" smtClean="0"/>
              <a:t>Why does the lowest energy correspond to </a:t>
            </a:r>
            <a:r>
              <a:rPr lang="en-US" sz="2000" i="1" dirty="0" smtClean="0"/>
              <a:t>n</a:t>
            </a:r>
            <a:r>
              <a:rPr lang="en-US" sz="2000" dirty="0" smtClean="0"/>
              <a:t> = 1 rather than </a:t>
            </a:r>
            <a:r>
              <a:rPr lang="en-US" sz="2000" i="1" dirty="0" smtClean="0"/>
              <a:t>n</a:t>
            </a:r>
            <a:r>
              <a:rPr lang="en-US" sz="2000" dirty="0" smtClean="0"/>
              <a:t> = 0?</a:t>
            </a:r>
          </a:p>
          <a:p>
            <a:pPr marL="971550" lvl="1" indent="-514350">
              <a:buAutoNum type="alphaLcParenBoth"/>
            </a:pPr>
            <a:endParaRPr lang="en-US" sz="2000" dirty="0" smtClean="0"/>
          </a:p>
          <a:p>
            <a:pPr marL="971550" lvl="1" indent="-514350">
              <a:buAutoNum type="alphaLcParenBoth"/>
            </a:pPr>
            <a:r>
              <a:rPr lang="en-US" sz="2000" dirty="0" smtClean="0"/>
              <a:t>What is the </a:t>
            </a:r>
            <a:r>
              <a:rPr lang="en-US" sz="2000" i="1" dirty="0" smtClean="0"/>
              <a:t>separation</a:t>
            </a:r>
            <a:r>
              <a:rPr lang="en-US" sz="2000" dirty="0" smtClean="0"/>
              <a:t> between two adjacent levels?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i="1" dirty="0" smtClean="0"/>
              <a:t>Hint: </a:t>
            </a:r>
            <a:r>
              <a:rPr lang="el-GR" sz="2000" i="1" dirty="0" smtClean="0"/>
              <a:t>Δ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n+1</a:t>
            </a:r>
            <a:r>
              <a:rPr lang="en-US" sz="2000" dirty="0" smtClean="0"/>
              <a:t> -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)</a:t>
            </a:r>
          </a:p>
          <a:p>
            <a:pPr marL="971550" lvl="1" indent="-514350">
              <a:buAutoNum type="alphaLcParenBoth"/>
            </a:pPr>
            <a:endParaRPr lang="en-US" sz="2000" dirty="0" smtClean="0"/>
          </a:p>
          <a:p>
            <a:pPr marL="971550" lvl="1" indent="-514350">
              <a:buAutoNum type="alphaLcParenBoth"/>
            </a:pPr>
            <a:r>
              <a:rPr lang="en-US" sz="2000" dirty="0" smtClean="0"/>
              <a:t>The </a:t>
            </a:r>
            <a:r>
              <a:rPr lang="el-GR" sz="2000" dirty="0" smtClean="0"/>
              <a:t>π</a:t>
            </a:r>
            <a:r>
              <a:rPr lang="en-US" sz="2000" dirty="0" smtClean="0"/>
              <a:t> chain in a </a:t>
            </a:r>
            <a:r>
              <a:rPr lang="en-US" sz="2000" dirty="0" err="1" smtClean="0"/>
              <a:t>hexatriene</a:t>
            </a:r>
            <a:r>
              <a:rPr lang="en-US" sz="2000" dirty="0" smtClean="0"/>
              <a:t> derivative has </a:t>
            </a:r>
            <a:r>
              <a:rPr lang="en-US" sz="2000" i="1" dirty="0" smtClean="0"/>
              <a:t>L</a:t>
            </a:r>
            <a:r>
              <a:rPr lang="en-US" sz="2000" dirty="0" smtClean="0"/>
              <a:t> = 973 pm and has 6 </a:t>
            </a:r>
            <a:r>
              <a:rPr lang="el-GR" sz="2000" dirty="0" smtClean="0"/>
              <a:t>π</a:t>
            </a:r>
            <a:r>
              <a:rPr lang="en-US" sz="2000" dirty="0" smtClean="0"/>
              <a:t> electrons. What is energy of the HOMO – LUMO gap? (Hint: remember that 2 electrons are allowed in each level.)</a:t>
            </a:r>
          </a:p>
          <a:p>
            <a:pPr marL="971550" lvl="1" indent="-514350">
              <a:buAutoNum type="alphaLcParenBoth"/>
            </a:pPr>
            <a:endParaRPr lang="en-US" sz="2000" dirty="0" smtClean="0"/>
          </a:p>
          <a:p>
            <a:pPr marL="971550" lvl="1" indent="-514350">
              <a:buAutoNum type="alphaLcParenBoth"/>
            </a:pPr>
            <a:r>
              <a:rPr lang="en-US" sz="2000" dirty="0" smtClean="0"/>
              <a:t>What does the particle in a box model predicts happens to the HOMO – LUMO gap of </a:t>
            </a:r>
            <a:r>
              <a:rPr lang="en-US" sz="2000" dirty="0" err="1" smtClean="0"/>
              <a:t>polyenes</a:t>
            </a:r>
            <a:r>
              <a:rPr lang="en-US" sz="2000" dirty="0" smtClean="0"/>
              <a:t> as the chain length increases?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b="1" i="1" dirty="0" smtClean="0">
                <a:solidFill>
                  <a:schemeClr val="accent2"/>
                </a:solidFill>
                <a:latin typeface="Calibri" pitchFamily="34" charset="0"/>
              </a:rPr>
              <a:t>de Broglie Approach</a:t>
            </a:r>
            <a:endParaRPr lang="en-US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The wavelength of the wave associated with a particle is related to its momentum:</a:t>
            </a:r>
            <a:endParaRPr lang="en-US" dirty="0"/>
          </a:p>
          <a:p>
            <a:pPr>
              <a:buNone/>
            </a:pPr>
            <a:r>
              <a:rPr lang="en-US" i="1" dirty="0" smtClean="0"/>
              <a:t>		p</a:t>
            </a:r>
            <a:r>
              <a:rPr lang="en-US" dirty="0" smtClean="0"/>
              <a:t> = </a:t>
            </a:r>
            <a:r>
              <a:rPr lang="en-US" i="1" dirty="0" smtClean="0"/>
              <a:t>mv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 / </a:t>
            </a:r>
            <a:r>
              <a:rPr lang="el-GR" i="1" dirty="0" smtClean="0"/>
              <a:t>λ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a particle with only kinetic energy: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E = ½ mv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p</a:t>
            </a:r>
            <a:r>
              <a:rPr lang="en-US" i="1" baseline="30000" dirty="0" smtClean="0"/>
              <a:t>2</a:t>
            </a:r>
            <a:r>
              <a:rPr lang="en-US" i="1" dirty="0" smtClean="0"/>
              <a:t> / 2m = h</a:t>
            </a:r>
            <a:r>
              <a:rPr lang="en-US" i="1" baseline="30000" dirty="0" smtClean="0"/>
              <a:t>2</a:t>
            </a:r>
            <a:r>
              <a:rPr lang="en-US" i="1" dirty="0" smtClean="0"/>
              <a:t> / 2m</a:t>
            </a:r>
            <a:r>
              <a:rPr lang="el-GR" i="1" dirty="0" smtClean="0"/>
              <a:t>λ</a:t>
            </a:r>
            <a:r>
              <a:rPr lang="en-US" i="1" baseline="30000" dirty="0" smtClean="0"/>
              <a:t>2</a:t>
            </a:r>
          </a:p>
          <a:p>
            <a:endParaRPr lang="en-US" dirty="0" smtClean="0"/>
          </a:p>
          <a:p>
            <a:pPr>
              <a:spcBef>
                <a:spcPts val="24"/>
              </a:spcBef>
            </a:pPr>
            <a:r>
              <a:rPr lang="en-US" dirty="0" smtClean="0"/>
              <a:t>For </a:t>
            </a:r>
            <a:r>
              <a:rPr lang="en-US" dirty="0"/>
              <a:t>a </a:t>
            </a:r>
            <a:r>
              <a:rPr lang="en-US" dirty="0" smtClean="0"/>
              <a:t>free particle, </a:t>
            </a:r>
            <a:r>
              <a:rPr lang="el-GR" i="1" dirty="0" smtClean="0"/>
              <a:t>λ</a:t>
            </a:r>
            <a:r>
              <a:rPr lang="en-AU" dirty="0" smtClean="0"/>
              <a:t>, can have any value</a:t>
            </a:r>
            <a:r>
              <a:rPr lang="en-US" dirty="0" smtClean="0"/>
              <a:t>:</a:t>
            </a:r>
          </a:p>
          <a:p>
            <a:pPr>
              <a:spcBef>
                <a:spcPts val="24"/>
              </a:spcBef>
              <a:buFontTx/>
              <a:buNone/>
            </a:pPr>
            <a:r>
              <a:rPr lang="en-US" i="1" baseline="30000" dirty="0"/>
              <a:t>	</a:t>
            </a:r>
            <a:r>
              <a:rPr lang="en-US" i="1" baseline="30000" dirty="0" smtClean="0"/>
              <a:t>		</a:t>
            </a:r>
            <a:r>
              <a:rPr lang="en-US" i="1" dirty="0" smtClean="0"/>
              <a:t>E </a:t>
            </a:r>
            <a:r>
              <a:rPr lang="en-US" dirty="0" smtClean="0"/>
              <a:t>for a free particle is </a:t>
            </a:r>
            <a:r>
              <a:rPr lang="en-US" i="1" dirty="0" smtClean="0"/>
              <a:t>not </a:t>
            </a:r>
            <a:r>
              <a:rPr lang="en-US" dirty="0" smtClean="0"/>
              <a:t>quantized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1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 box is a 1d well, with sides of infinite potential, where the </a:t>
            </a:r>
            <a:r>
              <a:rPr lang="en-US" i="1" dirty="0" smtClean="0"/>
              <a:t>particle cannot </a:t>
            </a:r>
            <a:r>
              <a:rPr lang="en-US" i="1" dirty="0"/>
              <a:t>be…</a:t>
            </a:r>
          </a:p>
          <a:p>
            <a:endParaRPr lang="en-US" i="1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92413" y="3001963"/>
            <a:ext cx="0" cy="2855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79713" y="5868988"/>
            <a:ext cx="31892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5969000" y="2952750"/>
            <a:ext cx="11113" cy="2905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1643063" y="2965450"/>
            <a:ext cx="0" cy="323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31875" y="3365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E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1630363" y="6191250"/>
            <a:ext cx="5561012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281488" y="6245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1285875" y="5857875"/>
            <a:ext cx="517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85813" y="56022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768600" y="6042025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589213" y="6432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5969000" y="6005513"/>
            <a:ext cx="11113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89613" y="6432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7980" y="6453336"/>
            <a:ext cx="167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7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Energy is quantized:</a:t>
            </a:r>
            <a:endParaRPr lang="en-AU" i="1" dirty="0" smtClean="0"/>
          </a:p>
          <a:p>
            <a:pPr marL="0" indent="0">
              <a:buNone/>
            </a:pPr>
            <a:r>
              <a:rPr lang="en-AU" i="1" dirty="0"/>
              <a:t>	</a:t>
            </a:r>
            <a:r>
              <a:rPr lang="en-GB" i="1" dirty="0" smtClean="0"/>
              <a:t>E</a:t>
            </a:r>
            <a:r>
              <a:rPr lang="en-GB" i="1" baseline="-25000" dirty="0" smtClean="0"/>
              <a:t>n</a:t>
            </a:r>
            <a:r>
              <a:rPr lang="en-GB" i="1" dirty="0" smtClean="0"/>
              <a:t> </a:t>
            </a:r>
            <a:r>
              <a:rPr lang="en-GB" dirty="0"/>
              <a:t>= </a:t>
            </a:r>
            <a:r>
              <a:rPr lang="en-GB" i="1" dirty="0" smtClean="0"/>
              <a:t>h</a:t>
            </a:r>
            <a:r>
              <a:rPr lang="en-GB" i="1" baseline="30000" dirty="0" smtClean="0"/>
              <a:t>2</a:t>
            </a:r>
            <a:r>
              <a:rPr lang="en-GB" i="1" dirty="0" smtClean="0"/>
              <a:t>n</a:t>
            </a:r>
            <a:r>
              <a:rPr lang="en-GB" i="1" baseline="30000" dirty="0" smtClean="0"/>
              <a:t>2</a:t>
            </a:r>
            <a:r>
              <a:rPr lang="en-GB" i="1" dirty="0" smtClean="0"/>
              <a:t> / 8mL</a:t>
            </a:r>
            <a:r>
              <a:rPr lang="en-GB" i="1" baseline="30000" dirty="0" smtClean="0"/>
              <a:t>2</a:t>
            </a:r>
            <a:r>
              <a:rPr lang="en-AU" dirty="0" smtClean="0"/>
              <a:t> 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Lowest energy (</a:t>
            </a:r>
            <a:r>
              <a:rPr lang="en-US" i="1" dirty="0"/>
              <a:t>z</a:t>
            </a:r>
            <a:r>
              <a:rPr lang="en-US" i="1" dirty="0" smtClean="0"/>
              <a:t>ero point</a:t>
            </a:r>
            <a:r>
              <a:rPr lang="en-US" dirty="0" smtClean="0"/>
              <a:t>) is not zero: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GB" i="1" dirty="0" smtClean="0"/>
              <a:t>E</a:t>
            </a:r>
            <a:r>
              <a:rPr lang="en-GB" i="1" baseline="-25000" dirty="0" smtClean="0"/>
              <a:t>n</a:t>
            </a:r>
            <a:r>
              <a:rPr lang="en-GB" baseline="-25000" dirty="0" smtClean="0"/>
              <a:t>=1</a:t>
            </a:r>
            <a:r>
              <a:rPr lang="en-GB" i="1" dirty="0" smtClean="0"/>
              <a:t> </a:t>
            </a:r>
            <a:r>
              <a:rPr lang="en-GB" dirty="0"/>
              <a:t>= </a:t>
            </a:r>
            <a:r>
              <a:rPr lang="en-GB" i="1" dirty="0" smtClean="0"/>
              <a:t>h</a:t>
            </a:r>
            <a:r>
              <a:rPr lang="en-GB" i="1" baseline="30000" dirty="0" smtClean="0"/>
              <a:t>2</a:t>
            </a:r>
            <a:r>
              <a:rPr lang="en-GB" i="1" dirty="0" smtClean="0"/>
              <a:t> </a:t>
            </a:r>
            <a:r>
              <a:rPr lang="en-GB" i="1" dirty="0"/>
              <a:t>/ </a:t>
            </a:r>
            <a:r>
              <a:rPr lang="en-GB" i="1" dirty="0" smtClean="0"/>
              <a:t>8mL</a:t>
            </a:r>
            <a:r>
              <a:rPr lang="en-GB" i="1" baseline="30000" dirty="0" smtClean="0"/>
              <a:t>2</a:t>
            </a:r>
            <a:endParaRPr lang="en-US" dirty="0" smtClean="0"/>
          </a:p>
          <a:p>
            <a:pPr>
              <a:spcBef>
                <a:spcPts val="24"/>
              </a:spcBef>
            </a:pPr>
            <a:endParaRPr lang="en-US" dirty="0" smtClean="0"/>
          </a:p>
          <a:p>
            <a:pPr>
              <a:spcBef>
                <a:spcPts val="24"/>
              </a:spcBef>
            </a:pPr>
            <a:r>
              <a:rPr lang="en-AU" dirty="0" smtClean="0"/>
              <a:t>Allowed levels are separated by:</a:t>
            </a:r>
            <a:endParaRPr lang="en-US" dirty="0" smtClean="0"/>
          </a:p>
          <a:p>
            <a:pPr>
              <a:spcBef>
                <a:spcPts val="24"/>
              </a:spcBef>
              <a:buFontTx/>
              <a:buNone/>
            </a:pPr>
            <a:r>
              <a:rPr lang="en-US" i="1" baseline="30000" dirty="0"/>
              <a:t>	</a:t>
            </a:r>
            <a:r>
              <a:rPr lang="en-US" i="1" baseline="30000" dirty="0" smtClean="0"/>
              <a:t>		</a:t>
            </a:r>
            <a:r>
              <a:rPr lang="en-US" i="1" dirty="0" smtClean="0">
                <a:latin typeface="Symbol" charset="2"/>
                <a:cs typeface="Symbol" charset="2"/>
              </a:rPr>
              <a:t>D</a:t>
            </a:r>
            <a:r>
              <a:rPr lang="en-US" i="1" dirty="0" smtClean="0"/>
              <a:t>E = </a:t>
            </a:r>
            <a:r>
              <a:rPr lang="en-GB" i="1" dirty="0" smtClean="0"/>
              <a:t>E</a:t>
            </a:r>
            <a:r>
              <a:rPr lang="en-GB" i="1" baseline="-25000" dirty="0" smtClean="0"/>
              <a:t>n+1</a:t>
            </a:r>
            <a:r>
              <a:rPr lang="en-GB" i="1" dirty="0" smtClean="0"/>
              <a:t> - E</a:t>
            </a:r>
            <a:r>
              <a:rPr lang="en-GB" i="1" baseline="-25000" dirty="0" smtClean="0"/>
              <a:t>n</a:t>
            </a:r>
            <a:r>
              <a:rPr lang="en-GB" i="1" dirty="0" smtClean="0"/>
              <a:t> </a:t>
            </a:r>
            <a:r>
              <a:rPr lang="en-GB" dirty="0"/>
              <a:t>= </a:t>
            </a:r>
            <a:r>
              <a:rPr lang="en-GB" i="1" dirty="0" smtClean="0"/>
              <a:t>h</a:t>
            </a:r>
            <a:r>
              <a:rPr lang="en-GB" i="1" baseline="30000" dirty="0" smtClean="0"/>
              <a:t>2</a:t>
            </a:r>
            <a:r>
              <a:rPr lang="en-GB" dirty="0" smtClean="0"/>
              <a:t>(</a:t>
            </a:r>
            <a:r>
              <a:rPr lang="en-GB" i="1" dirty="0" smtClean="0"/>
              <a:t>2n</a:t>
            </a:r>
            <a:r>
              <a:rPr lang="en-GB" dirty="0" smtClean="0"/>
              <a:t>+1)</a:t>
            </a:r>
            <a:r>
              <a:rPr lang="en-GB" i="1" dirty="0" smtClean="0"/>
              <a:t> </a:t>
            </a:r>
            <a:r>
              <a:rPr lang="en-GB" i="1" dirty="0"/>
              <a:t>/ 8mL</a:t>
            </a:r>
            <a:r>
              <a:rPr lang="en-GB" i="1" baseline="30000" dirty="0"/>
              <a:t>2</a:t>
            </a:r>
            <a:r>
              <a:rPr lang="en-AU" dirty="0"/>
              <a:t> </a:t>
            </a: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i="1" dirty="0" smtClean="0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  <a:endParaRPr lang="en-US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1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Calibri" pitchFamily="34" charset="0"/>
              </a:rPr>
              <a:t>The Schrödinger </a:t>
            </a:r>
            <a:r>
              <a:rPr lang="en-US" b="1" i="1" dirty="0" smtClean="0">
                <a:solidFill>
                  <a:schemeClr val="accent2"/>
                </a:solidFill>
                <a:latin typeface="Calibri" pitchFamily="34" charset="0"/>
              </a:rPr>
              <a:t>Equation Approach</a:t>
            </a:r>
            <a:endParaRPr lang="en-US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total energy is extracted by the Hamiltonian operator.</a:t>
            </a:r>
          </a:p>
          <a:p>
            <a:r>
              <a:rPr lang="en-US"/>
              <a:t>These are the “observable” energy levels of a quantum particle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4329113"/>
            <a:ext cx="49911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 flipH="1" flipV="1">
            <a:off x="5621338" y="5486400"/>
            <a:ext cx="482600" cy="841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135688" y="6194425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 eigenvalue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265863" y="3938588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 eigenfunction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6264275" y="4337050"/>
            <a:ext cx="114935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65138" y="594836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Hamiltonian operator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1655763" y="5387975"/>
            <a:ext cx="1000125" cy="520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0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563" y="3619500"/>
            <a:ext cx="56546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The Schrödinger equation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 flipV="1">
            <a:off x="4781550" y="5127625"/>
            <a:ext cx="482600" cy="841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44988" y="6115050"/>
            <a:ext cx="1528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Kinetic Energy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5138" y="5956300"/>
            <a:ext cx="223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Hamiltonian operator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793875" y="4730750"/>
            <a:ext cx="677863" cy="1138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Hamiltonian has parts corresponding to </a:t>
            </a:r>
            <a:r>
              <a:rPr lang="en-US" i="1" dirty="0"/>
              <a:t>Kinetic Energy</a:t>
            </a:r>
            <a:r>
              <a:rPr lang="en-US" dirty="0"/>
              <a:t> and </a:t>
            </a:r>
            <a:r>
              <a:rPr lang="en-US" i="1" dirty="0"/>
              <a:t>Potential Energy. In one dimension, </a:t>
            </a:r>
            <a:r>
              <a:rPr lang="en-US" i="1" dirty="0">
                <a:latin typeface="Times New Roman" pitchFamily="18" charset="0"/>
              </a:rPr>
              <a:t>x</a:t>
            </a:r>
            <a:r>
              <a:rPr lang="en-US" i="1" dirty="0"/>
              <a:t>: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550025" y="5489575"/>
            <a:ext cx="174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Potential Energy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6380163" y="4725988"/>
            <a:ext cx="1123950" cy="6937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5004048" y="3429000"/>
            <a:ext cx="698624" cy="45476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08104" y="2924944"/>
            <a:ext cx="2057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err="1">
                <a:latin typeface="Calibri"/>
                <a:ea typeface="Lucida Grande"/>
                <a:cs typeface="Calibri"/>
              </a:rPr>
              <a:t>ħ</a:t>
            </a:r>
            <a:r>
              <a:rPr lang="en-US" b="1" dirty="0" smtClean="0">
                <a:latin typeface="Calibri"/>
                <a:cs typeface="Calibri"/>
              </a:rPr>
              <a:t> =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i="1" dirty="0" smtClean="0">
                <a:latin typeface="Calibri" pitchFamily="34" charset="0"/>
              </a:rPr>
              <a:t>h</a:t>
            </a:r>
            <a:r>
              <a:rPr lang="en-US" b="1" dirty="0" smtClean="0">
                <a:latin typeface="Calibri" pitchFamily="34" charset="0"/>
              </a:rPr>
              <a:t> / 2</a:t>
            </a: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dirty="0" smtClean="0">
                <a:latin typeface="Calibri"/>
                <a:cs typeface="Calibri"/>
              </a:rPr>
              <a:t>  (“</a:t>
            </a:r>
            <a:r>
              <a:rPr lang="en-US" b="1" i="1" dirty="0" smtClean="0">
                <a:latin typeface="Calibri"/>
                <a:cs typeface="Calibri"/>
              </a:rPr>
              <a:t>h</a:t>
            </a:r>
            <a:r>
              <a:rPr lang="en-US" b="1" dirty="0" smtClean="0">
                <a:latin typeface="Calibri"/>
                <a:cs typeface="Calibri"/>
              </a:rPr>
              <a:t> bar”)</a:t>
            </a:r>
            <a:endParaRPr lang="en-US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The box is a 1d well, with sides of infinite potential, where the electron cannot be…</a:t>
            </a:r>
          </a:p>
          <a:p>
            <a:endParaRPr lang="en-US" i="1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92413" y="3001963"/>
            <a:ext cx="0" cy="2855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79713" y="5868988"/>
            <a:ext cx="31892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5969000" y="2952750"/>
            <a:ext cx="11113" cy="2905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1643063" y="2965450"/>
            <a:ext cx="0" cy="323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31875" y="3365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E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1630363" y="6191250"/>
            <a:ext cx="5561012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281488" y="6245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1285875" y="5857875"/>
            <a:ext cx="517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85813" y="56022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768600" y="6042025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589213" y="6432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5969000" y="6005513"/>
            <a:ext cx="11113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89613" y="6432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Calibri" pitchFamily="34" charset="0"/>
              </a:rPr>
              <a:t>“The particle in a box”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The particle cannot exist outside the box… </a:t>
            </a:r>
            <a:r>
              <a:rPr lang="en-US" i="1">
                <a:latin typeface="Symbol" pitchFamily="18" charset="2"/>
              </a:rPr>
              <a:t>Y </a:t>
            </a:r>
            <a:r>
              <a:rPr lang="en-US" i="1"/>
              <a:t>= 0 {x&lt;0;x&gt;L (boundary conditions)</a:t>
            </a:r>
          </a:p>
          <a:p>
            <a:endParaRPr lang="en-US" i="1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792413" y="3001963"/>
            <a:ext cx="0" cy="2855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779713" y="5868988"/>
            <a:ext cx="31892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5969000" y="2952750"/>
            <a:ext cx="11113" cy="2905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1643063" y="2965450"/>
            <a:ext cx="0" cy="323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31875" y="3365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E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1630363" y="6191250"/>
            <a:ext cx="5561012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281488" y="6245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1285875" y="5857875"/>
            <a:ext cx="517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85813" y="56022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768600" y="6042025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589213" y="64071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5969000" y="6005513"/>
            <a:ext cx="11113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789613" y="6432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L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1643063" y="5868988"/>
            <a:ext cx="1149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2792413" y="5461000"/>
            <a:ext cx="271462" cy="407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5646738" y="5437188"/>
            <a:ext cx="322262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5969000" y="5857875"/>
            <a:ext cx="1074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059113" y="5243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338763" y="51990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768</Words>
  <Application>Microsoft Macintosh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Design</vt:lpstr>
      <vt:lpstr>Bitmap Image</vt:lpstr>
      <vt:lpstr>CS ChemDraw Drawing</vt:lpstr>
      <vt:lpstr>Chemistry 2</vt:lpstr>
      <vt:lpstr>Learning outcomes from Lecture 1</vt:lpstr>
      <vt:lpstr>The de Broglie Approach</vt:lpstr>
      <vt:lpstr>“The particle in a box”</vt:lpstr>
      <vt:lpstr>PowerPoint Presentation</vt:lpstr>
      <vt:lpstr>The Schrödinger Equation Approach</vt:lpstr>
      <vt:lpstr>The Schrödinger equation</vt:lpstr>
      <vt:lpstr>“The particle in a box”</vt:lpstr>
      <vt:lpstr>“The particle in a box”</vt:lpstr>
      <vt:lpstr>“The particle in a box”</vt:lpstr>
      <vt:lpstr>“The particle in a box”</vt:lpstr>
      <vt:lpstr>“The particle in a box”</vt:lpstr>
      <vt:lpstr>“The particle in a box”</vt:lpstr>
      <vt:lpstr>“The particle in a box”</vt:lpstr>
      <vt:lpstr>“The particle in a box”</vt:lpstr>
      <vt:lpstr>“The particle in a box”</vt:lpstr>
      <vt:lpstr>“The particle in a box”</vt:lpstr>
      <vt:lpstr>p orbitals of cis-butadiene</vt:lpstr>
      <vt:lpstr>p orbitals of hexatriene</vt:lpstr>
      <vt:lpstr>Something to think about</vt:lpstr>
      <vt:lpstr>Next lecture</vt:lpstr>
      <vt:lpstr>Learning outcomes</vt:lpstr>
      <vt:lpstr>Practice Questions</vt:lpstr>
    </vt:vector>
  </TitlesOfParts>
  <Company> Sydney 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Chemistry</dc:creator>
  <cp:lastModifiedBy>Adam Bridgeman</cp:lastModifiedBy>
  <cp:revision>44</cp:revision>
  <cp:lastPrinted>2013-05-07T23:14:08Z</cp:lastPrinted>
  <dcterms:created xsi:type="dcterms:W3CDTF">2006-03-05T03:15:31Z</dcterms:created>
  <dcterms:modified xsi:type="dcterms:W3CDTF">2013-05-07T23:14:16Z</dcterms:modified>
</cp:coreProperties>
</file>